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Montserrat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Barbie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638c5acb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a638c5acb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638c5acb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a638c5acba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638c5acb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a638c5acba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638c5acb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a638c5acba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71ed4c53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a71ed4c531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71ed4c53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a71ed4c531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Barbie</a:t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Barbie</a:t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Barbie</a:t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Stefan</a:t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638c5ac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a638c5acb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638c5acb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a638c5acba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47.png"/><Relationship Id="rId6" Type="http://schemas.openxmlformats.org/officeDocument/2006/relationships/image" Target="../media/image54.png"/><Relationship Id="rId7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Relationship Id="rId7" Type="http://schemas.openxmlformats.org/officeDocument/2006/relationships/image" Target="../media/image57.png"/><Relationship Id="rId8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53.png"/><Relationship Id="rId7" Type="http://schemas.openxmlformats.org/officeDocument/2006/relationships/image" Target="../media/image51.png"/><Relationship Id="rId8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59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63.png"/><Relationship Id="rId8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hyperlink" Target="https://www.kaggle.com/datasets/usamabuttar/global-currency-historical-prices-updated-daily/versions/253?resource=downloa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64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1" Type="http://schemas.openxmlformats.org/officeDocument/2006/relationships/image" Target="../media/image18.gif"/><Relationship Id="rId10" Type="http://schemas.openxmlformats.org/officeDocument/2006/relationships/image" Target="../media/image13.jpg"/><Relationship Id="rId12" Type="http://schemas.openxmlformats.org/officeDocument/2006/relationships/image" Target="../media/image15.png"/><Relationship Id="rId9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11.jpg"/><Relationship Id="rId8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29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61.png"/><Relationship Id="rId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8.png"/><Relationship Id="rId8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48B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 rot="-485144">
            <a:off x="849647" y="2201788"/>
            <a:ext cx="16055218" cy="6138801"/>
            <a:chOff x="0" y="-47625"/>
            <a:chExt cx="5393461" cy="2002855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5393461" cy="1955230"/>
            </a:xfrm>
            <a:custGeom>
              <a:rect b="b" l="l" r="r" t="t"/>
              <a:pathLst>
                <a:path extrusionOk="0"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3"/>
              </a:srgbClr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 rot="-5400000">
            <a:off x="10279689" y="2400416"/>
            <a:ext cx="8670795" cy="7464923"/>
          </a:xfrm>
          <a:custGeom>
            <a:rect b="b" l="l" r="r" t="t"/>
            <a:pathLst>
              <a:path extrusionOk="0" h="11484497" w="11484497">
                <a:moveTo>
                  <a:pt x="0" y="0"/>
                </a:moveTo>
                <a:lnTo>
                  <a:pt x="11484498" y="0"/>
                </a:lnTo>
                <a:lnTo>
                  <a:pt x="11484498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8707701" y="317219"/>
            <a:ext cx="8069756" cy="3045863"/>
          </a:xfrm>
          <a:custGeom>
            <a:rect b="b" l="l" r="r" t="t"/>
            <a:pathLst>
              <a:path extrusionOk="0" h="5943148" w="10480203">
                <a:moveTo>
                  <a:pt x="0" y="0"/>
                </a:moveTo>
                <a:lnTo>
                  <a:pt x="10480203" y="0"/>
                </a:lnTo>
                <a:lnTo>
                  <a:pt x="10480203" y="5943149"/>
                </a:lnTo>
                <a:lnTo>
                  <a:pt x="0" y="594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 rot="472436">
            <a:off x="510865" y="6102165"/>
            <a:ext cx="8822175" cy="3468794"/>
          </a:xfrm>
          <a:custGeom>
            <a:rect b="b" l="l" r="r" t="t"/>
            <a:pathLst>
              <a:path extrusionOk="0" h="5825999" w="12395742">
                <a:moveTo>
                  <a:pt x="0" y="0"/>
                </a:moveTo>
                <a:lnTo>
                  <a:pt x="12395742" y="0"/>
                </a:lnTo>
                <a:lnTo>
                  <a:pt x="12395742" y="5825999"/>
                </a:lnTo>
                <a:lnTo>
                  <a:pt x="0" y="58259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 rot="-5400000">
            <a:off x="13356097" y="1340716"/>
            <a:ext cx="654365" cy="654365"/>
          </a:xfrm>
          <a:custGeom>
            <a:rect b="b" l="l" r="r" t="t"/>
            <a:pathLst>
              <a:path extrusionOk="0" h="654365" w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 rot="-5400000">
            <a:off x="9954877" y="8799674"/>
            <a:ext cx="654365" cy="654365"/>
          </a:xfrm>
          <a:custGeom>
            <a:rect b="b" l="l" r="r" t="t"/>
            <a:pathLst>
              <a:path extrusionOk="0" h="654365" w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>
            <a:off x="17565924" y="3613447"/>
            <a:ext cx="966381" cy="966381"/>
          </a:xfrm>
          <a:custGeom>
            <a:rect b="b" l="l" r="r" t="t"/>
            <a:pathLst>
              <a:path extrusionOk="0" h="966381" w="966381">
                <a:moveTo>
                  <a:pt x="0" y="0"/>
                </a:moveTo>
                <a:lnTo>
                  <a:pt x="966381" y="0"/>
                </a:lnTo>
                <a:lnTo>
                  <a:pt x="966381" y="966382"/>
                </a:lnTo>
                <a:lnTo>
                  <a:pt x="0" y="966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>
            <a:off x="10761625" y="2988558"/>
            <a:ext cx="6497675" cy="6269742"/>
          </a:xfrm>
          <a:custGeom>
            <a:rect b="b" l="l" r="r" t="t"/>
            <a:pathLst>
              <a:path extrusionOk="0" h="6269742" w="6497675">
                <a:moveTo>
                  <a:pt x="0" y="0"/>
                </a:moveTo>
                <a:lnTo>
                  <a:pt x="6497675" y="0"/>
                </a:lnTo>
                <a:lnTo>
                  <a:pt x="6497675" y="6269742"/>
                </a:lnTo>
                <a:lnTo>
                  <a:pt x="0" y="626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4" name="Google Shape;94;p13"/>
          <p:cNvGrpSpPr/>
          <p:nvPr/>
        </p:nvGrpSpPr>
        <p:grpSpPr>
          <a:xfrm>
            <a:off x="1372238" y="7616004"/>
            <a:ext cx="7466237" cy="1358095"/>
            <a:chOff x="0" y="-38100"/>
            <a:chExt cx="2443674" cy="444500"/>
          </a:xfrm>
        </p:grpSpPr>
        <p:sp>
          <p:nvSpPr>
            <p:cNvPr id="95" name="Google Shape;95;p13"/>
            <p:cNvSpPr/>
            <p:nvPr/>
          </p:nvSpPr>
          <p:spPr>
            <a:xfrm>
              <a:off x="0" y="0"/>
              <a:ext cx="2443674" cy="406400"/>
            </a:xfrm>
            <a:custGeom>
              <a:rect b="b" l="l" r="r" t="t"/>
              <a:pathLst>
                <a:path extrusionOk="0" h="406400" w="2443674">
                  <a:moveTo>
                    <a:pt x="2240474" y="0"/>
                  </a:moveTo>
                  <a:cubicBezTo>
                    <a:pt x="2352699" y="0"/>
                    <a:pt x="2443674" y="90976"/>
                    <a:pt x="2443674" y="203200"/>
                  </a:cubicBezTo>
                  <a:cubicBezTo>
                    <a:pt x="2443674" y="315424"/>
                    <a:pt x="2352699" y="406400"/>
                    <a:pt x="22404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0" y="-38100"/>
              <a:ext cx="2443674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3"/>
          <p:cNvSpPr/>
          <p:nvPr/>
        </p:nvSpPr>
        <p:spPr>
          <a:xfrm>
            <a:off x="0" y="4800150"/>
            <a:ext cx="1733495" cy="2646558"/>
          </a:xfrm>
          <a:custGeom>
            <a:rect b="b" l="l" r="r" t="t"/>
            <a:pathLst>
              <a:path extrusionOk="0" h="2646558" w="1733495">
                <a:moveTo>
                  <a:pt x="0" y="0"/>
                </a:moveTo>
                <a:lnTo>
                  <a:pt x="1733495" y="0"/>
                </a:lnTo>
                <a:lnTo>
                  <a:pt x="1733495" y="2646558"/>
                </a:lnTo>
                <a:lnTo>
                  <a:pt x="0" y="2646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3"/>
          <p:cNvSpPr txBox="1"/>
          <p:nvPr/>
        </p:nvSpPr>
        <p:spPr>
          <a:xfrm>
            <a:off x="2496185" y="5002219"/>
            <a:ext cx="55509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763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Project 4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1904632" y="8096080"/>
            <a:ext cx="6401449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Presented by: Group 2</a:t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319425" y="883517"/>
            <a:ext cx="10981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95" u="none" cap="none" strike="noStrike">
                <a:solidFill>
                  <a:srgbClr val="FFB500"/>
                </a:solidFill>
                <a:latin typeface="Bebas Neue"/>
                <a:ea typeface="Bebas Neue"/>
                <a:cs typeface="Bebas Neue"/>
                <a:sym typeface="Bebas Neue"/>
              </a:rPr>
              <a:t>Currency-Projector for global currency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 rot="10800000">
            <a:off x="-34890" y="-1143462"/>
            <a:ext cx="7520469" cy="5245527"/>
          </a:xfrm>
          <a:custGeom>
            <a:rect b="b" l="l" r="r" t="t"/>
            <a:pathLst>
              <a:path extrusionOk="0" h="5245527" w="7520469">
                <a:moveTo>
                  <a:pt x="7520469" y="5245527"/>
                </a:moveTo>
                <a:lnTo>
                  <a:pt x="0" y="5245527"/>
                </a:lnTo>
                <a:lnTo>
                  <a:pt x="0" y="0"/>
                </a:lnTo>
                <a:lnTo>
                  <a:pt x="7520469" y="0"/>
                </a:lnTo>
                <a:lnTo>
                  <a:pt x="7520469" y="524552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2"/>
          <p:cNvSpPr/>
          <p:nvPr/>
        </p:nvSpPr>
        <p:spPr>
          <a:xfrm rot="10800000">
            <a:off x="8743705" y="8320918"/>
            <a:ext cx="9549320" cy="1966076"/>
          </a:xfrm>
          <a:custGeom>
            <a:rect b="b" l="l" r="r" t="t"/>
            <a:pathLst>
              <a:path extrusionOk="0" h="5349868" w="10379696">
                <a:moveTo>
                  <a:pt x="10379696" y="5349868"/>
                </a:moveTo>
                <a:lnTo>
                  <a:pt x="0" y="5349868"/>
                </a:lnTo>
                <a:lnTo>
                  <a:pt x="0" y="0"/>
                </a:lnTo>
                <a:lnTo>
                  <a:pt x="10379696" y="0"/>
                </a:lnTo>
                <a:lnTo>
                  <a:pt x="10379696" y="534986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2"/>
          <p:cNvSpPr txBox="1"/>
          <p:nvPr/>
        </p:nvSpPr>
        <p:spPr>
          <a:xfrm>
            <a:off x="2721325" y="786456"/>
            <a:ext cx="13491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6B66C5"/>
                </a:solidFill>
                <a:latin typeface="Bebas Neue"/>
                <a:ea typeface="Bebas Neue"/>
                <a:cs typeface="Bebas Neue"/>
                <a:sym typeface="Bebas Neue"/>
              </a:rPr>
              <a:t>PREDICTING UK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88" y="2254953"/>
            <a:ext cx="8921925" cy="3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5175" y="2254950"/>
            <a:ext cx="8370050" cy="35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6000" y="6613553"/>
            <a:ext cx="8921925" cy="232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 rot="10800000">
            <a:off x="-34890" y="-1143462"/>
            <a:ext cx="7520469" cy="5245527"/>
          </a:xfrm>
          <a:custGeom>
            <a:rect b="b" l="l" r="r" t="t"/>
            <a:pathLst>
              <a:path extrusionOk="0" h="5245527" w="7520469">
                <a:moveTo>
                  <a:pt x="7520469" y="5245527"/>
                </a:moveTo>
                <a:lnTo>
                  <a:pt x="0" y="5245527"/>
                </a:lnTo>
                <a:lnTo>
                  <a:pt x="0" y="0"/>
                </a:lnTo>
                <a:lnTo>
                  <a:pt x="7520469" y="0"/>
                </a:lnTo>
                <a:lnTo>
                  <a:pt x="7520469" y="524552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3"/>
          <p:cNvSpPr/>
          <p:nvPr/>
        </p:nvSpPr>
        <p:spPr>
          <a:xfrm rot="10800000">
            <a:off x="8743705" y="8320918"/>
            <a:ext cx="9549320" cy="1966076"/>
          </a:xfrm>
          <a:custGeom>
            <a:rect b="b" l="l" r="r" t="t"/>
            <a:pathLst>
              <a:path extrusionOk="0" h="5349868" w="10379696">
                <a:moveTo>
                  <a:pt x="10379696" y="5349868"/>
                </a:moveTo>
                <a:lnTo>
                  <a:pt x="0" y="5349868"/>
                </a:lnTo>
                <a:lnTo>
                  <a:pt x="0" y="0"/>
                </a:lnTo>
                <a:lnTo>
                  <a:pt x="10379696" y="0"/>
                </a:lnTo>
                <a:lnTo>
                  <a:pt x="10379696" y="534986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23"/>
          <p:cNvSpPr txBox="1"/>
          <p:nvPr/>
        </p:nvSpPr>
        <p:spPr>
          <a:xfrm>
            <a:off x="2721325" y="786456"/>
            <a:ext cx="13491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6B66C5"/>
                </a:solidFill>
                <a:latin typeface="Bebas Neue"/>
                <a:ea typeface="Bebas Neue"/>
                <a:cs typeface="Bebas Neue"/>
                <a:sym typeface="Bebas Neue"/>
              </a:rPr>
              <a:t>PREDICTING UK</a:t>
            </a:r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50" y="2102549"/>
            <a:ext cx="11872550" cy="48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325" y="7301751"/>
            <a:ext cx="10130851" cy="15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49175" y="6644525"/>
            <a:ext cx="68580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49175" y="8365738"/>
            <a:ext cx="685800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48B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/>
          <p:nvPr/>
        </p:nvSpPr>
        <p:spPr>
          <a:xfrm flipH="1" rot="10800000">
            <a:off x="14454572" y="34585"/>
            <a:ext cx="3842488" cy="7272114"/>
          </a:xfrm>
          <a:custGeom>
            <a:rect b="b" l="l" r="r" t="t"/>
            <a:pathLst>
              <a:path extrusionOk="0" h="9323223" w="5609472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4"/>
          <p:cNvSpPr/>
          <p:nvPr/>
        </p:nvSpPr>
        <p:spPr>
          <a:xfrm rot="5400000">
            <a:off x="1465783" y="5290461"/>
            <a:ext cx="3507455" cy="6370632"/>
          </a:xfrm>
          <a:custGeom>
            <a:rect b="b" l="l" r="r" t="t"/>
            <a:pathLst>
              <a:path extrusionOk="0" h="6981515" w="420054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24"/>
          <p:cNvSpPr/>
          <p:nvPr/>
        </p:nvSpPr>
        <p:spPr>
          <a:xfrm>
            <a:off x="12972679" y="5381401"/>
            <a:ext cx="5315321" cy="4670838"/>
          </a:xfrm>
          <a:custGeom>
            <a:rect b="b" l="l" r="r" t="t"/>
            <a:pathLst>
              <a:path extrusionOk="0" h="4670838" w="5315321">
                <a:moveTo>
                  <a:pt x="0" y="0"/>
                </a:moveTo>
                <a:lnTo>
                  <a:pt x="5315321" y="0"/>
                </a:lnTo>
                <a:lnTo>
                  <a:pt x="5315321" y="4670838"/>
                </a:lnTo>
                <a:lnTo>
                  <a:pt x="0" y="4670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24"/>
          <p:cNvSpPr/>
          <p:nvPr/>
        </p:nvSpPr>
        <p:spPr>
          <a:xfrm>
            <a:off x="-1" y="372975"/>
            <a:ext cx="3960984" cy="3889846"/>
          </a:xfrm>
          <a:custGeom>
            <a:rect b="b" l="l" r="r" t="t"/>
            <a:pathLst>
              <a:path extrusionOk="0" h="4420279" w="4282145">
                <a:moveTo>
                  <a:pt x="0" y="0"/>
                </a:moveTo>
                <a:lnTo>
                  <a:pt x="4282145" y="0"/>
                </a:lnTo>
                <a:lnTo>
                  <a:pt x="4282145" y="4420278"/>
                </a:lnTo>
                <a:lnTo>
                  <a:pt x="0" y="442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24"/>
          <p:cNvSpPr txBox="1"/>
          <p:nvPr/>
        </p:nvSpPr>
        <p:spPr>
          <a:xfrm>
            <a:off x="2721325" y="786456"/>
            <a:ext cx="13491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PREDICTING NIGERIA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038" y="2549428"/>
            <a:ext cx="8941826" cy="37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7650" y="2768650"/>
            <a:ext cx="8474369" cy="3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0749" y="6723900"/>
            <a:ext cx="9832451" cy="26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48B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/>
          <p:nvPr/>
        </p:nvSpPr>
        <p:spPr>
          <a:xfrm flipH="1" rot="10800000">
            <a:off x="14454572" y="34585"/>
            <a:ext cx="3842488" cy="7272114"/>
          </a:xfrm>
          <a:custGeom>
            <a:rect b="b" l="l" r="r" t="t"/>
            <a:pathLst>
              <a:path extrusionOk="0" h="9323223" w="5609472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25"/>
          <p:cNvSpPr/>
          <p:nvPr/>
        </p:nvSpPr>
        <p:spPr>
          <a:xfrm rot="5400000">
            <a:off x="1465783" y="5290461"/>
            <a:ext cx="3507455" cy="6370632"/>
          </a:xfrm>
          <a:custGeom>
            <a:rect b="b" l="l" r="r" t="t"/>
            <a:pathLst>
              <a:path extrusionOk="0" h="6981515" w="420054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25"/>
          <p:cNvSpPr/>
          <p:nvPr/>
        </p:nvSpPr>
        <p:spPr>
          <a:xfrm>
            <a:off x="12972679" y="5381401"/>
            <a:ext cx="5315321" cy="4670838"/>
          </a:xfrm>
          <a:custGeom>
            <a:rect b="b" l="l" r="r" t="t"/>
            <a:pathLst>
              <a:path extrusionOk="0" h="4670838" w="5315321">
                <a:moveTo>
                  <a:pt x="0" y="0"/>
                </a:moveTo>
                <a:lnTo>
                  <a:pt x="5315321" y="0"/>
                </a:lnTo>
                <a:lnTo>
                  <a:pt x="5315321" y="4670838"/>
                </a:lnTo>
                <a:lnTo>
                  <a:pt x="0" y="4670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25"/>
          <p:cNvSpPr/>
          <p:nvPr/>
        </p:nvSpPr>
        <p:spPr>
          <a:xfrm>
            <a:off x="14395324" y="0"/>
            <a:ext cx="3960984" cy="3889846"/>
          </a:xfrm>
          <a:custGeom>
            <a:rect b="b" l="l" r="r" t="t"/>
            <a:pathLst>
              <a:path extrusionOk="0" h="4420279" w="4282145">
                <a:moveTo>
                  <a:pt x="0" y="0"/>
                </a:moveTo>
                <a:lnTo>
                  <a:pt x="4282145" y="0"/>
                </a:lnTo>
                <a:lnTo>
                  <a:pt x="4282145" y="4420278"/>
                </a:lnTo>
                <a:lnTo>
                  <a:pt x="0" y="442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25"/>
          <p:cNvSpPr txBox="1"/>
          <p:nvPr/>
        </p:nvSpPr>
        <p:spPr>
          <a:xfrm>
            <a:off x="2721325" y="786456"/>
            <a:ext cx="13491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PREDICTING NIGERIA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131" y="2601305"/>
            <a:ext cx="10219199" cy="4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125" y="7615524"/>
            <a:ext cx="8614447" cy="13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42255" y="5948656"/>
            <a:ext cx="68484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90568" y="7859781"/>
            <a:ext cx="68580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/>
          <p:nvPr/>
        </p:nvSpPr>
        <p:spPr>
          <a:xfrm rot="10800000">
            <a:off x="-34890" y="-1143462"/>
            <a:ext cx="7520469" cy="5245527"/>
          </a:xfrm>
          <a:custGeom>
            <a:rect b="b" l="l" r="r" t="t"/>
            <a:pathLst>
              <a:path extrusionOk="0" h="5245527" w="7520469">
                <a:moveTo>
                  <a:pt x="7520469" y="5245527"/>
                </a:moveTo>
                <a:lnTo>
                  <a:pt x="0" y="5245527"/>
                </a:lnTo>
                <a:lnTo>
                  <a:pt x="0" y="0"/>
                </a:lnTo>
                <a:lnTo>
                  <a:pt x="7520469" y="0"/>
                </a:lnTo>
                <a:lnTo>
                  <a:pt x="7520469" y="524552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26"/>
          <p:cNvSpPr/>
          <p:nvPr/>
        </p:nvSpPr>
        <p:spPr>
          <a:xfrm rot="10800000">
            <a:off x="8743705" y="8320918"/>
            <a:ext cx="9549320" cy="1966076"/>
          </a:xfrm>
          <a:custGeom>
            <a:rect b="b" l="l" r="r" t="t"/>
            <a:pathLst>
              <a:path extrusionOk="0" h="5349868" w="10379696">
                <a:moveTo>
                  <a:pt x="10379696" y="5349868"/>
                </a:moveTo>
                <a:lnTo>
                  <a:pt x="0" y="5349868"/>
                </a:lnTo>
                <a:lnTo>
                  <a:pt x="0" y="0"/>
                </a:lnTo>
                <a:lnTo>
                  <a:pt x="10379696" y="0"/>
                </a:lnTo>
                <a:lnTo>
                  <a:pt x="10379696" y="534986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26"/>
          <p:cNvSpPr txBox="1"/>
          <p:nvPr/>
        </p:nvSpPr>
        <p:spPr>
          <a:xfrm>
            <a:off x="2721325" y="786456"/>
            <a:ext cx="13491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6B66C5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/>
          </a:p>
        </p:txBody>
      </p:sp>
      <p:sp>
        <p:nvSpPr>
          <p:cNvPr id="272" name="Google Shape;272;p26"/>
          <p:cNvSpPr txBox="1"/>
          <p:nvPr/>
        </p:nvSpPr>
        <p:spPr>
          <a:xfrm>
            <a:off x="1476300" y="2772616"/>
            <a:ext cx="15335400" cy="5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analyzing these currencies, both models allowed us to visualize the historical data and how it has performed.</a:t>
            </a:r>
            <a:endParaRPr sz="270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By modeling these predictions with both a linear and a polynomial regression, the user can then decide which model best benefits their investment strategies.</a:t>
            </a:r>
            <a:endParaRPr sz="270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Keeping up with exchange rates enables timely modeling and more accurate predictions. Keep in mind, not all currencies behave the same.</a:t>
            </a:r>
            <a:endParaRPr sz="270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Based on the analysis between these 4 currencies, the most stable and investment friendly currency is the UK Pound. Considering how accurate both models were, it also reassured the performance.</a:t>
            </a:r>
            <a:endParaRPr sz="270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 rot="10800000">
            <a:off x="-34890" y="-1143462"/>
            <a:ext cx="7520469" cy="5245527"/>
          </a:xfrm>
          <a:custGeom>
            <a:rect b="b" l="l" r="r" t="t"/>
            <a:pathLst>
              <a:path extrusionOk="0" h="5245527" w="7520469">
                <a:moveTo>
                  <a:pt x="7520469" y="5245527"/>
                </a:moveTo>
                <a:lnTo>
                  <a:pt x="0" y="5245527"/>
                </a:lnTo>
                <a:lnTo>
                  <a:pt x="0" y="0"/>
                </a:lnTo>
                <a:lnTo>
                  <a:pt x="7520469" y="0"/>
                </a:lnTo>
                <a:lnTo>
                  <a:pt x="7520469" y="524552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27"/>
          <p:cNvSpPr/>
          <p:nvPr/>
        </p:nvSpPr>
        <p:spPr>
          <a:xfrm rot="10800000">
            <a:off x="8743705" y="8320918"/>
            <a:ext cx="9549320" cy="1966076"/>
          </a:xfrm>
          <a:custGeom>
            <a:rect b="b" l="l" r="r" t="t"/>
            <a:pathLst>
              <a:path extrusionOk="0" h="5349868" w="10379696">
                <a:moveTo>
                  <a:pt x="10379696" y="5349868"/>
                </a:moveTo>
                <a:lnTo>
                  <a:pt x="0" y="5349868"/>
                </a:lnTo>
                <a:lnTo>
                  <a:pt x="0" y="0"/>
                </a:lnTo>
                <a:lnTo>
                  <a:pt x="10379696" y="0"/>
                </a:lnTo>
                <a:lnTo>
                  <a:pt x="10379696" y="534986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27"/>
          <p:cNvSpPr txBox="1"/>
          <p:nvPr/>
        </p:nvSpPr>
        <p:spPr>
          <a:xfrm>
            <a:off x="2721325" y="786456"/>
            <a:ext cx="13491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6B66C5"/>
                </a:solidFill>
                <a:latin typeface="Bebas Neue"/>
                <a:ea typeface="Bebas Neue"/>
                <a:cs typeface="Bebas Neue"/>
                <a:sym typeface="Bebas Neue"/>
              </a:rPr>
              <a:t>Sources</a:t>
            </a:r>
            <a:endParaRPr/>
          </a:p>
        </p:txBody>
      </p:sp>
      <p:sp>
        <p:nvSpPr>
          <p:cNvPr id="280" name="Google Shape;280;p27"/>
          <p:cNvSpPr txBox="1"/>
          <p:nvPr/>
        </p:nvSpPr>
        <p:spPr>
          <a:xfrm>
            <a:off x="1476300" y="2772616"/>
            <a:ext cx="153354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Data Set - </a:t>
            </a:r>
            <a:r>
              <a:rPr lang="en-US" sz="2600" u="sng">
                <a:solidFill>
                  <a:schemeClr val="hlink"/>
                </a:solidFill>
                <a:hlinkClick r:id="rId5"/>
              </a:rPr>
              <a:t>Global Currency Historical Pricehttps://www.kaggle.com/datasets/usamabuttar/global-currency-historical-prices-updated-daily/versions/253?resource=downloads [Updated Daily] (kaggle.com)</a:t>
            </a:r>
            <a:endParaRPr sz="4200">
              <a:solidFill>
                <a:srgbClr val="6B66C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48B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8"/>
          <p:cNvGrpSpPr/>
          <p:nvPr/>
        </p:nvGrpSpPr>
        <p:grpSpPr>
          <a:xfrm rot="-484237">
            <a:off x="402313" y="1475308"/>
            <a:ext cx="17483473" cy="6895013"/>
            <a:chOff x="0" y="-47625"/>
            <a:chExt cx="5393461" cy="2002855"/>
          </a:xfrm>
        </p:grpSpPr>
        <p:sp>
          <p:nvSpPr>
            <p:cNvPr id="286" name="Google Shape;286;p28"/>
            <p:cNvSpPr/>
            <p:nvPr/>
          </p:nvSpPr>
          <p:spPr>
            <a:xfrm>
              <a:off x="0" y="0"/>
              <a:ext cx="5393461" cy="1955230"/>
            </a:xfrm>
            <a:custGeom>
              <a:rect b="b" l="l" r="r" t="t"/>
              <a:pathLst>
                <a:path extrusionOk="0"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3"/>
              </a:srgbClr>
            </a:solidFill>
            <a:ln>
              <a:noFill/>
            </a:ln>
          </p:spPr>
        </p:sp>
        <p:sp>
          <p:nvSpPr>
            <p:cNvPr id="287" name="Google Shape;287;p28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8"/>
          <p:cNvSpPr/>
          <p:nvPr/>
        </p:nvSpPr>
        <p:spPr>
          <a:xfrm flipH="1" rot="-961675">
            <a:off x="9178864" y="5803200"/>
            <a:ext cx="8866747" cy="3393113"/>
          </a:xfrm>
          <a:custGeom>
            <a:rect b="b" l="l" r="r" t="t"/>
            <a:pathLst>
              <a:path extrusionOk="0" h="5825999" w="12395742">
                <a:moveTo>
                  <a:pt x="12395742" y="0"/>
                </a:moveTo>
                <a:lnTo>
                  <a:pt x="0" y="0"/>
                </a:lnTo>
                <a:lnTo>
                  <a:pt x="0" y="5825999"/>
                </a:lnTo>
                <a:lnTo>
                  <a:pt x="12395742" y="5825999"/>
                </a:lnTo>
                <a:lnTo>
                  <a:pt x="1239574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28"/>
          <p:cNvSpPr/>
          <p:nvPr/>
        </p:nvSpPr>
        <p:spPr>
          <a:xfrm rot="5400000">
            <a:off x="-1869773" y="2005604"/>
            <a:ext cx="9486402" cy="5626244"/>
          </a:xfrm>
          <a:custGeom>
            <a:rect b="b" l="l" r="r" t="t"/>
            <a:pathLst>
              <a:path extrusionOk="0" h="10091917" w="10091917">
                <a:moveTo>
                  <a:pt x="10091916" y="10091916"/>
                </a:moveTo>
                <a:lnTo>
                  <a:pt x="0" y="10091916"/>
                </a:lnTo>
                <a:lnTo>
                  <a:pt x="0" y="0"/>
                </a:lnTo>
                <a:lnTo>
                  <a:pt x="10091916" y="0"/>
                </a:lnTo>
                <a:lnTo>
                  <a:pt x="10091916" y="10091916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8"/>
          <p:cNvSpPr/>
          <p:nvPr/>
        </p:nvSpPr>
        <p:spPr>
          <a:xfrm rot="-154012">
            <a:off x="768483" y="7872710"/>
            <a:ext cx="6776309" cy="4828580"/>
          </a:xfrm>
          <a:custGeom>
            <a:rect b="b" l="l" r="r" t="t"/>
            <a:pathLst>
              <a:path extrusionOk="0" h="4828580" w="6776309">
                <a:moveTo>
                  <a:pt x="0" y="0"/>
                </a:moveTo>
                <a:lnTo>
                  <a:pt x="6776310" y="0"/>
                </a:lnTo>
                <a:lnTo>
                  <a:pt x="6776310" y="4828580"/>
                </a:lnTo>
                <a:lnTo>
                  <a:pt x="0" y="48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0000"/>
            </a:blip>
            <a:stretch>
              <a:fillRect b="0" l="0" r="0" t="-40333"/>
            </a:stretch>
          </a:blipFill>
          <a:ln>
            <a:noFill/>
          </a:ln>
        </p:spPr>
      </p:sp>
      <p:sp>
        <p:nvSpPr>
          <p:cNvPr id="291" name="Google Shape;291;p28"/>
          <p:cNvSpPr/>
          <p:nvPr/>
        </p:nvSpPr>
        <p:spPr>
          <a:xfrm>
            <a:off x="1561818" y="1365648"/>
            <a:ext cx="5189641" cy="8020050"/>
          </a:xfrm>
          <a:custGeom>
            <a:rect b="b" l="l" r="r" t="t"/>
            <a:pathLst>
              <a:path extrusionOk="0" h="8020050" w="5189641">
                <a:moveTo>
                  <a:pt x="0" y="0"/>
                </a:moveTo>
                <a:lnTo>
                  <a:pt x="5189640" y="0"/>
                </a:lnTo>
                <a:lnTo>
                  <a:pt x="5189640" y="8020050"/>
                </a:lnTo>
                <a:lnTo>
                  <a:pt x="0" y="802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28"/>
          <p:cNvSpPr/>
          <p:nvPr/>
        </p:nvSpPr>
        <p:spPr>
          <a:xfrm rot="-5400000">
            <a:off x="640589" y="3670376"/>
            <a:ext cx="654365" cy="654365"/>
          </a:xfrm>
          <a:custGeom>
            <a:rect b="b" l="l" r="r" t="t"/>
            <a:pathLst>
              <a:path extrusionOk="0" h="654365" w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28"/>
          <p:cNvSpPr txBox="1"/>
          <p:nvPr/>
        </p:nvSpPr>
        <p:spPr>
          <a:xfrm>
            <a:off x="7425355" y="2471965"/>
            <a:ext cx="9983614" cy="3432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346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Thank You</a:t>
            </a:r>
            <a:endParaRPr/>
          </a:p>
          <a:p>
            <a:pPr indent="0" lvl="0" marL="0" marR="0" rtl="0" algn="ctr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346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for Listening!</a:t>
            </a:r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7425355" y="7279605"/>
            <a:ext cx="9983614" cy="546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3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Don't Hesitate To Ask Any Questions</a:t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6751458" y="691752"/>
            <a:ext cx="673897" cy="673897"/>
          </a:xfrm>
          <a:custGeom>
            <a:rect b="b" l="l" r="r" t="t"/>
            <a:pathLst>
              <a:path extrusionOk="0" h="673897" w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 flipH="1">
            <a:off x="0" y="5994354"/>
            <a:ext cx="2824100" cy="4693795"/>
          </a:xfrm>
          <a:custGeom>
            <a:rect b="b" l="l" r="r" t="t"/>
            <a:pathLst>
              <a:path extrusionOk="0" h="4693795" w="2824100">
                <a:moveTo>
                  <a:pt x="2824100" y="0"/>
                </a:moveTo>
                <a:lnTo>
                  <a:pt x="0" y="0"/>
                </a:lnTo>
                <a:lnTo>
                  <a:pt x="0" y="4693795"/>
                </a:lnTo>
                <a:lnTo>
                  <a:pt x="2824100" y="4693795"/>
                </a:lnTo>
                <a:lnTo>
                  <a:pt x="2824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 rot="-5400000">
            <a:off x="15240255" y="-2106770"/>
            <a:ext cx="3773016" cy="6270941"/>
          </a:xfrm>
          <a:custGeom>
            <a:rect b="b" l="l" r="r" t="t"/>
            <a:pathLst>
              <a:path extrusionOk="0" h="6270941" w="3773016">
                <a:moveTo>
                  <a:pt x="0" y="0"/>
                </a:moveTo>
                <a:lnTo>
                  <a:pt x="3773016" y="0"/>
                </a:lnTo>
                <a:lnTo>
                  <a:pt x="3773016" y="6270940"/>
                </a:lnTo>
                <a:lnTo>
                  <a:pt x="0" y="627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4"/>
          <p:cNvSpPr/>
          <p:nvPr/>
        </p:nvSpPr>
        <p:spPr>
          <a:xfrm rot="-5400000">
            <a:off x="2542010" y="9395530"/>
            <a:ext cx="654365" cy="654365"/>
          </a:xfrm>
          <a:custGeom>
            <a:rect b="b" l="l" r="r" t="t"/>
            <a:pathLst>
              <a:path extrusionOk="0" h="654365" w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4"/>
          <p:cNvSpPr/>
          <p:nvPr/>
        </p:nvSpPr>
        <p:spPr>
          <a:xfrm>
            <a:off x="17126763" y="3601070"/>
            <a:ext cx="673897" cy="673897"/>
          </a:xfrm>
          <a:custGeom>
            <a:rect b="b" l="l" r="r" t="t"/>
            <a:pathLst>
              <a:path extrusionOk="0" h="673897" w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4"/>
          <p:cNvSpPr/>
          <p:nvPr/>
        </p:nvSpPr>
        <p:spPr>
          <a:xfrm>
            <a:off x="15247253" y="6122816"/>
            <a:ext cx="2947226" cy="4114800"/>
          </a:xfrm>
          <a:custGeom>
            <a:rect b="b" l="l" r="r" t="t"/>
            <a:pathLst>
              <a:path extrusionOk="0" h="4114800" w="2947226">
                <a:moveTo>
                  <a:pt x="0" y="0"/>
                </a:moveTo>
                <a:lnTo>
                  <a:pt x="2947226" y="0"/>
                </a:lnTo>
                <a:lnTo>
                  <a:pt x="29472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4"/>
          <p:cNvSpPr/>
          <p:nvPr/>
        </p:nvSpPr>
        <p:spPr>
          <a:xfrm>
            <a:off x="1863901" y="1632120"/>
            <a:ext cx="2851217" cy="3511380"/>
          </a:xfrm>
          <a:custGeom>
            <a:rect b="b" l="l" r="r" t="t"/>
            <a:pathLst>
              <a:path extrusionOk="0" h="1000993" w="812800">
                <a:moveTo>
                  <a:pt x="62452" y="0"/>
                </a:moveTo>
                <a:lnTo>
                  <a:pt x="750348" y="0"/>
                </a:lnTo>
                <a:cubicBezTo>
                  <a:pt x="784839" y="0"/>
                  <a:pt x="812800" y="27961"/>
                  <a:pt x="812800" y="62452"/>
                </a:cubicBezTo>
                <a:lnTo>
                  <a:pt x="812800" y="938541"/>
                </a:lnTo>
                <a:cubicBezTo>
                  <a:pt x="812800" y="973033"/>
                  <a:pt x="784839" y="1000993"/>
                  <a:pt x="750348" y="1000993"/>
                </a:cubicBezTo>
                <a:lnTo>
                  <a:pt x="62452" y="1000993"/>
                </a:lnTo>
                <a:cubicBezTo>
                  <a:pt x="27961" y="1000993"/>
                  <a:pt x="0" y="973033"/>
                  <a:pt x="0" y="938541"/>
                </a:cubicBezTo>
                <a:lnTo>
                  <a:pt x="0" y="62452"/>
                </a:lnTo>
                <a:cubicBezTo>
                  <a:pt x="0" y="27961"/>
                  <a:pt x="27961" y="0"/>
                  <a:pt x="62452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131" l="0" r="0" t="-413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6864507" y="1632120"/>
            <a:ext cx="2952268" cy="3511380"/>
          </a:xfrm>
          <a:custGeom>
            <a:rect b="b" l="l" r="r" t="t"/>
            <a:pathLst>
              <a:path extrusionOk="0" h="812800" w="683379">
                <a:moveTo>
                  <a:pt x="60314" y="0"/>
                </a:moveTo>
                <a:lnTo>
                  <a:pt x="623065" y="0"/>
                </a:lnTo>
                <a:cubicBezTo>
                  <a:pt x="639061" y="0"/>
                  <a:pt x="654402" y="6355"/>
                  <a:pt x="665713" y="17666"/>
                </a:cubicBezTo>
                <a:cubicBezTo>
                  <a:pt x="677025" y="28977"/>
                  <a:pt x="683379" y="44318"/>
                  <a:pt x="683379" y="60314"/>
                </a:cubicBezTo>
                <a:lnTo>
                  <a:pt x="683379" y="752486"/>
                </a:lnTo>
                <a:cubicBezTo>
                  <a:pt x="683379" y="785796"/>
                  <a:pt x="656375" y="812800"/>
                  <a:pt x="623065" y="812800"/>
                </a:cubicBezTo>
                <a:lnTo>
                  <a:pt x="60314" y="812800"/>
                </a:lnTo>
                <a:cubicBezTo>
                  <a:pt x="27004" y="812800"/>
                  <a:pt x="0" y="785796"/>
                  <a:pt x="0" y="752486"/>
                </a:cubicBezTo>
                <a:lnTo>
                  <a:pt x="0" y="60314"/>
                </a:lnTo>
                <a:cubicBezTo>
                  <a:pt x="0" y="27004"/>
                  <a:pt x="27004" y="0"/>
                  <a:pt x="60314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9468" r="-946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1567134" y="121398"/>
            <a:ext cx="151536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0" u="none" cap="none" strike="noStrike">
                <a:solidFill>
                  <a:srgbClr val="6B66C5"/>
                </a:solidFill>
                <a:latin typeface="Bebas Neue"/>
                <a:ea typeface="Bebas Neue"/>
                <a:cs typeface="Bebas Neue"/>
                <a:sym typeface="Bebas Neue"/>
              </a:rPr>
              <a:t>Team Members</a:t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11867077" y="1527891"/>
            <a:ext cx="2952268" cy="3511380"/>
          </a:xfrm>
          <a:custGeom>
            <a:rect b="b" l="l" r="r" t="t"/>
            <a:pathLst>
              <a:path extrusionOk="0" h="812800" w="683379">
                <a:moveTo>
                  <a:pt x="60314" y="0"/>
                </a:moveTo>
                <a:lnTo>
                  <a:pt x="623065" y="0"/>
                </a:lnTo>
                <a:cubicBezTo>
                  <a:pt x="639061" y="0"/>
                  <a:pt x="654402" y="6355"/>
                  <a:pt x="665713" y="17666"/>
                </a:cubicBezTo>
                <a:cubicBezTo>
                  <a:pt x="677025" y="28977"/>
                  <a:pt x="683379" y="44318"/>
                  <a:pt x="683379" y="60314"/>
                </a:cubicBezTo>
                <a:lnTo>
                  <a:pt x="683379" y="752486"/>
                </a:lnTo>
                <a:cubicBezTo>
                  <a:pt x="683379" y="785796"/>
                  <a:pt x="656375" y="812800"/>
                  <a:pt x="623065" y="812800"/>
                </a:cubicBezTo>
                <a:lnTo>
                  <a:pt x="60314" y="812800"/>
                </a:lnTo>
                <a:cubicBezTo>
                  <a:pt x="27004" y="812800"/>
                  <a:pt x="0" y="785796"/>
                  <a:pt x="0" y="752486"/>
                </a:cubicBezTo>
                <a:lnTo>
                  <a:pt x="0" y="60314"/>
                </a:lnTo>
                <a:cubicBezTo>
                  <a:pt x="0" y="27004"/>
                  <a:pt x="27004" y="0"/>
                  <a:pt x="60314" y="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8345" r="-39707" t="-32886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4548877" y="5862447"/>
            <a:ext cx="2952268" cy="3511380"/>
          </a:xfrm>
          <a:custGeom>
            <a:rect b="b" l="l" r="r" t="t"/>
            <a:pathLst>
              <a:path extrusionOk="0" h="812800" w="683379">
                <a:moveTo>
                  <a:pt x="60314" y="0"/>
                </a:moveTo>
                <a:lnTo>
                  <a:pt x="623065" y="0"/>
                </a:lnTo>
                <a:cubicBezTo>
                  <a:pt x="639061" y="0"/>
                  <a:pt x="654402" y="6355"/>
                  <a:pt x="665713" y="17666"/>
                </a:cubicBezTo>
                <a:cubicBezTo>
                  <a:pt x="677025" y="28977"/>
                  <a:pt x="683379" y="44318"/>
                  <a:pt x="683379" y="60314"/>
                </a:cubicBezTo>
                <a:lnTo>
                  <a:pt x="683379" y="752486"/>
                </a:lnTo>
                <a:cubicBezTo>
                  <a:pt x="683379" y="785796"/>
                  <a:pt x="656375" y="812800"/>
                  <a:pt x="623065" y="812800"/>
                </a:cubicBezTo>
                <a:lnTo>
                  <a:pt x="60314" y="812800"/>
                </a:lnTo>
                <a:cubicBezTo>
                  <a:pt x="27004" y="812800"/>
                  <a:pt x="0" y="785796"/>
                  <a:pt x="0" y="752486"/>
                </a:cubicBezTo>
                <a:lnTo>
                  <a:pt x="0" y="60314"/>
                </a:lnTo>
                <a:cubicBezTo>
                  <a:pt x="0" y="27004"/>
                  <a:pt x="27004" y="0"/>
                  <a:pt x="60314" y="0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52808" l="0" r="0" t="-1176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859" y="6122816"/>
            <a:ext cx="3869217" cy="381117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1028700" y="5375980"/>
            <a:ext cx="4304723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Barbie Hurtado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6072073" y="5375980"/>
            <a:ext cx="4304723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Stefan Kniejski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11190850" y="5264673"/>
            <a:ext cx="4304723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David Rojas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8851940" y="9522336"/>
            <a:ext cx="4304723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Eze Odimegwu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3872650" y="9522336"/>
            <a:ext cx="4304723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Brian Paniagua</a:t>
            </a:r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28187" y="5831913"/>
            <a:ext cx="2952250" cy="353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48B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5"/>
          <p:cNvGrpSpPr/>
          <p:nvPr/>
        </p:nvGrpSpPr>
        <p:grpSpPr>
          <a:xfrm rot="-487746">
            <a:off x="487002" y="1484447"/>
            <a:ext cx="17434800" cy="6441734"/>
            <a:chOff x="0" y="-47625"/>
            <a:chExt cx="5393461" cy="2002855"/>
          </a:xfrm>
        </p:grpSpPr>
        <p:sp>
          <p:nvSpPr>
            <p:cNvPr id="127" name="Google Shape;127;p15"/>
            <p:cNvSpPr/>
            <p:nvPr/>
          </p:nvSpPr>
          <p:spPr>
            <a:xfrm>
              <a:off x="0" y="0"/>
              <a:ext cx="5393461" cy="1955230"/>
            </a:xfrm>
            <a:custGeom>
              <a:rect b="b" l="l" r="r" t="t"/>
              <a:pathLst>
                <a:path extrusionOk="0"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3"/>
              </a:srgbClr>
            </a:solidFill>
            <a:ln>
              <a:noFill/>
            </a:ln>
          </p:spPr>
        </p:sp>
        <p:sp>
          <p:nvSpPr>
            <p:cNvPr id="128" name="Google Shape;128;p15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5"/>
          <p:cNvSpPr/>
          <p:nvPr/>
        </p:nvSpPr>
        <p:spPr>
          <a:xfrm flipH="1" rot="-5400000">
            <a:off x="10283060" y="1744112"/>
            <a:ext cx="9645822" cy="6217992"/>
          </a:xfrm>
          <a:custGeom>
            <a:rect b="b" l="l" r="r" t="t"/>
            <a:pathLst>
              <a:path extrusionOk="0" h="7126638" w="13258862">
                <a:moveTo>
                  <a:pt x="13258861" y="0"/>
                </a:moveTo>
                <a:lnTo>
                  <a:pt x="0" y="0"/>
                </a:lnTo>
                <a:lnTo>
                  <a:pt x="0" y="7126638"/>
                </a:lnTo>
                <a:lnTo>
                  <a:pt x="13258861" y="7126638"/>
                </a:lnTo>
                <a:lnTo>
                  <a:pt x="1325886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5"/>
          <p:cNvSpPr/>
          <p:nvPr/>
        </p:nvSpPr>
        <p:spPr>
          <a:xfrm>
            <a:off x="11717141" y="2820604"/>
            <a:ext cx="6570859" cy="6670923"/>
          </a:xfrm>
          <a:custGeom>
            <a:rect b="b" l="l" r="r" t="t"/>
            <a:pathLst>
              <a:path extrusionOk="0" h="6670923" w="6570859">
                <a:moveTo>
                  <a:pt x="0" y="0"/>
                </a:moveTo>
                <a:lnTo>
                  <a:pt x="6570859" y="0"/>
                </a:lnTo>
                <a:lnTo>
                  <a:pt x="6570859" y="6670923"/>
                </a:lnTo>
                <a:lnTo>
                  <a:pt x="0" y="6670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5"/>
          <p:cNvSpPr/>
          <p:nvPr/>
        </p:nvSpPr>
        <p:spPr>
          <a:xfrm rot="-5400000">
            <a:off x="16604935" y="3205066"/>
            <a:ext cx="654365" cy="654365"/>
          </a:xfrm>
          <a:custGeom>
            <a:rect b="b" l="l" r="r" t="t"/>
            <a:pathLst>
              <a:path extrusionOk="0" h="654365" w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5"/>
          <p:cNvSpPr/>
          <p:nvPr/>
        </p:nvSpPr>
        <p:spPr>
          <a:xfrm>
            <a:off x="14886387" y="698904"/>
            <a:ext cx="673897" cy="673897"/>
          </a:xfrm>
          <a:custGeom>
            <a:rect b="b" l="l" r="r" t="t"/>
            <a:pathLst>
              <a:path extrusionOk="0" h="673897" w="673897">
                <a:moveTo>
                  <a:pt x="0" y="0"/>
                </a:moveTo>
                <a:lnTo>
                  <a:pt x="673896" y="0"/>
                </a:lnTo>
                <a:lnTo>
                  <a:pt x="673896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5"/>
          <p:cNvSpPr txBox="1"/>
          <p:nvPr/>
        </p:nvSpPr>
        <p:spPr>
          <a:xfrm>
            <a:off x="1761039" y="754944"/>
            <a:ext cx="11438840" cy="1181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0" u="none" cap="none" strike="noStrike">
                <a:solidFill>
                  <a:srgbClr val="FFB500"/>
                </a:solidFill>
                <a:latin typeface="Bebas Neue"/>
                <a:ea typeface="Bebas Neue"/>
                <a:cs typeface="Bebas Neue"/>
                <a:sym typeface="Bebas Neue"/>
              </a:rPr>
              <a:t>Project Description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467968" y="2647277"/>
            <a:ext cx="11004814" cy="638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Currency-Projector for global currency</a:t>
            </a:r>
            <a:r>
              <a:rPr b="0" i="0" lang="en-US" sz="32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creates a model that predicts currency trends based on historical data. </a:t>
            </a:r>
            <a:endParaRPr/>
          </a:p>
          <a:p>
            <a:pPr indent="-354453" lvl="1" marL="708906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83"/>
              <a:buFont typeface="Arial"/>
              <a:buChar char="•"/>
            </a:pPr>
            <a:r>
              <a:rPr b="0" i="0" lang="en-US" sz="32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time-series analysis and explore techniques for users to interact with the model for investments or currency trading. </a:t>
            </a:r>
            <a:endParaRPr/>
          </a:p>
          <a:p>
            <a:pPr indent="-354453" lvl="1" marL="708906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83"/>
              <a:buFont typeface="Arial"/>
              <a:buChar char="•"/>
            </a:pPr>
            <a:r>
              <a:rPr b="0" i="0" lang="en-US" sz="32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Country Segmentation and Regional Analysis to segment currencies based on global behaviors. </a:t>
            </a:r>
            <a:endParaRPr/>
          </a:p>
          <a:p>
            <a:pPr indent="-354453" lvl="1" marL="708906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83"/>
              <a:buFont typeface="Arial"/>
              <a:buChar char="•"/>
            </a:pPr>
            <a:r>
              <a:rPr b="0" i="0" lang="en-US" sz="32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clustering algorithms like K-Means to group similar currencies and offer insights into global currency trends.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 flipH="1" rot="10800000">
            <a:off x="30200" y="8231091"/>
            <a:ext cx="7420400" cy="2055910"/>
          </a:xfrm>
          <a:custGeom>
            <a:rect b="b" l="l" r="r" t="t"/>
            <a:pathLst>
              <a:path extrusionOk="0" h="6046795" w="11731858">
                <a:moveTo>
                  <a:pt x="0" y="6046795"/>
                </a:moveTo>
                <a:lnTo>
                  <a:pt x="11731858" y="6046795"/>
                </a:lnTo>
                <a:lnTo>
                  <a:pt x="11731858" y="0"/>
                </a:lnTo>
                <a:lnTo>
                  <a:pt x="0" y="0"/>
                </a:lnTo>
                <a:lnTo>
                  <a:pt x="0" y="6046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6"/>
          <p:cNvSpPr/>
          <p:nvPr/>
        </p:nvSpPr>
        <p:spPr>
          <a:xfrm flipH="1" rot="10800000">
            <a:off x="13869150" y="8780"/>
            <a:ext cx="4399474" cy="4930795"/>
          </a:xfrm>
          <a:custGeom>
            <a:rect b="b" l="l" r="r" t="t"/>
            <a:pathLst>
              <a:path extrusionOk="0" h="5245527" w="7520469">
                <a:moveTo>
                  <a:pt x="0" y="5245528"/>
                </a:moveTo>
                <a:lnTo>
                  <a:pt x="7520469" y="5245528"/>
                </a:lnTo>
                <a:lnTo>
                  <a:pt x="7520469" y="0"/>
                </a:lnTo>
                <a:lnTo>
                  <a:pt x="0" y="0"/>
                </a:lnTo>
                <a:lnTo>
                  <a:pt x="0" y="524552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16"/>
          <p:cNvSpPr/>
          <p:nvPr/>
        </p:nvSpPr>
        <p:spPr>
          <a:xfrm>
            <a:off x="933450" y="691923"/>
            <a:ext cx="4589315" cy="4273800"/>
          </a:xfrm>
          <a:custGeom>
            <a:rect b="b" l="l" r="r" t="t"/>
            <a:pathLst>
              <a:path extrusionOk="0" h="4273800" w="4589315">
                <a:moveTo>
                  <a:pt x="0" y="0"/>
                </a:moveTo>
                <a:lnTo>
                  <a:pt x="4589315" y="0"/>
                </a:lnTo>
                <a:lnTo>
                  <a:pt x="4589315" y="4273800"/>
                </a:lnTo>
                <a:lnTo>
                  <a:pt x="0" y="4273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6"/>
          <p:cNvSpPr txBox="1"/>
          <p:nvPr/>
        </p:nvSpPr>
        <p:spPr>
          <a:xfrm>
            <a:off x="5945421" y="1991291"/>
            <a:ext cx="43311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6B66C5"/>
                </a:solidFill>
                <a:latin typeface="Bebas Neue"/>
                <a:ea typeface="Bebas Neue"/>
                <a:cs typeface="Bebas Neue"/>
                <a:sym typeface="Bebas Neue"/>
              </a:rPr>
              <a:t>currency</a:t>
            </a:r>
            <a:endParaRPr sz="9500">
              <a:solidFill>
                <a:srgbClr val="6B66C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6B66C5"/>
                </a:solidFill>
                <a:latin typeface="Bebas Neue"/>
                <a:ea typeface="Bebas Neue"/>
                <a:cs typeface="Bebas Neue"/>
                <a:sym typeface="Bebas Neue"/>
              </a:rPr>
              <a:t>market</a:t>
            </a:r>
            <a:endParaRPr sz="9500">
              <a:solidFill>
                <a:srgbClr val="6B66C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0929125" y="6253900"/>
            <a:ext cx="61125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TRADING PROVIDES ESSENTIAL TOOLS FOR INDIVIDUALS &amp; </a:t>
            </a: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BUSINESSES</a:t>
            </a: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 TO HEDGE AGAINST CURRENCY RISK, ENSURING FINANCIAL STABILITY &amp; EFFECTIVE MANAGEMENT OF </a:t>
            </a: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UNCERTAINTIES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10929114" y="1714391"/>
            <a:ext cx="6112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CURRENCY TRADING ENABLES SMOOTH INTERNATIONAL TRADE AND INVESTMENT BY MANAGING CURRENCY RISKS &amp; FOSTERING GLOBAL ECONOMIC CONNECTIVITY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2555213" y="6752658"/>
            <a:ext cx="61125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CURRENCY MARKETS SERVE AS EFFICIENT PLATFORMS FOR PRICE DISCOVERY, REFLECTING REAL-TIME ECONOMIC &amp; GEOPOLITICAL CONDITIONS.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10929114" y="5484409"/>
            <a:ext cx="61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B66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RISK MITIGATION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10929114" y="728542"/>
            <a:ext cx="61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B66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GLOBAL COMMERCE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2555213" y="5628347"/>
            <a:ext cx="61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B66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MARKET DYNAMICS</a:t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 rot="-5400000">
            <a:off x="9949329" y="5873026"/>
            <a:ext cx="654365" cy="654365"/>
          </a:xfrm>
          <a:custGeom>
            <a:rect b="b" l="l" r="r" t="t"/>
            <a:pathLst>
              <a:path extrusionOk="0" h="654365" w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6"/>
          <p:cNvSpPr/>
          <p:nvPr/>
        </p:nvSpPr>
        <p:spPr>
          <a:xfrm rot="-5400000">
            <a:off x="1576998" y="5873026"/>
            <a:ext cx="654365" cy="654365"/>
          </a:xfrm>
          <a:custGeom>
            <a:rect b="b" l="l" r="r" t="t"/>
            <a:pathLst>
              <a:path extrusionOk="0" h="654365" w="654365">
                <a:moveTo>
                  <a:pt x="0" y="0"/>
                </a:moveTo>
                <a:lnTo>
                  <a:pt x="654365" y="0"/>
                </a:lnTo>
                <a:lnTo>
                  <a:pt x="654365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48B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 rot="-5400000">
            <a:off x="12219134" y="-53310"/>
            <a:ext cx="6259051" cy="6689720"/>
          </a:xfrm>
          <a:custGeom>
            <a:rect b="b" l="l" r="r" t="t"/>
            <a:pathLst>
              <a:path extrusionOk="0" h="11484497" w="11484497">
                <a:moveTo>
                  <a:pt x="0" y="0"/>
                </a:moveTo>
                <a:lnTo>
                  <a:pt x="11484497" y="0"/>
                </a:lnTo>
                <a:lnTo>
                  <a:pt x="11484497" y="11484497"/>
                </a:lnTo>
                <a:lnTo>
                  <a:pt x="0" y="1148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6" name="Google Shape;156;p17"/>
          <p:cNvGrpSpPr/>
          <p:nvPr/>
        </p:nvGrpSpPr>
        <p:grpSpPr>
          <a:xfrm rot="-486894">
            <a:off x="620371" y="2145583"/>
            <a:ext cx="17243503" cy="7234370"/>
            <a:chOff x="0" y="-47625"/>
            <a:chExt cx="5393461" cy="2002855"/>
          </a:xfrm>
        </p:grpSpPr>
        <p:sp>
          <p:nvSpPr>
            <p:cNvPr id="157" name="Google Shape;157;p17"/>
            <p:cNvSpPr/>
            <p:nvPr/>
          </p:nvSpPr>
          <p:spPr>
            <a:xfrm>
              <a:off x="0" y="0"/>
              <a:ext cx="5393461" cy="1955230"/>
            </a:xfrm>
            <a:custGeom>
              <a:rect b="b" l="l" r="r" t="t"/>
              <a:pathLst>
                <a:path extrusionOk="0"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3"/>
              </a:srgbClr>
            </a:solidFill>
            <a:ln>
              <a:noFill/>
            </a:ln>
          </p:spPr>
        </p:sp>
        <p:sp>
          <p:nvSpPr>
            <p:cNvPr id="158" name="Google Shape;158;p17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7"/>
          <p:cNvSpPr/>
          <p:nvPr/>
        </p:nvSpPr>
        <p:spPr>
          <a:xfrm flipH="1">
            <a:off x="12522745" y="1702597"/>
            <a:ext cx="6079583" cy="10619359"/>
          </a:xfrm>
          <a:custGeom>
            <a:rect b="b" l="l" r="r" t="t"/>
            <a:pathLst>
              <a:path extrusionOk="0" h="10619359" w="6079583">
                <a:moveTo>
                  <a:pt x="6079583" y="0"/>
                </a:moveTo>
                <a:lnTo>
                  <a:pt x="0" y="0"/>
                </a:lnTo>
                <a:lnTo>
                  <a:pt x="0" y="10619359"/>
                </a:lnTo>
                <a:lnTo>
                  <a:pt x="6079583" y="10619359"/>
                </a:lnTo>
                <a:lnTo>
                  <a:pt x="607958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17"/>
          <p:cNvSpPr/>
          <p:nvPr/>
        </p:nvSpPr>
        <p:spPr>
          <a:xfrm rot="294631">
            <a:off x="10775756" y="7365244"/>
            <a:ext cx="6776309" cy="4828580"/>
          </a:xfrm>
          <a:custGeom>
            <a:rect b="b" l="l" r="r" t="t"/>
            <a:pathLst>
              <a:path extrusionOk="0" h="4828580" w="6776309">
                <a:moveTo>
                  <a:pt x="0" y="0"/>
                </a:moveTo>
                <a:lnTo>
                  <a:pt x="6776309" y="0"/>
                </a:lnTo>
                <a:lnTo>
                  <a:pt x="6776309" y="4828581"/>
                </a:lnTo>
                <a:lnTo>
                  <a:pt x="0" y="4828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0000"/>
            </a:blip>
            <a:stretch>
              <a:fillRect b="0" l="0" r="0" t="-40333"/>
            </a:stretch>
          </a:blipFill>
          <a:ln>
            <a:noFill/>
          </a:ln>
        </p:spPr>
      </p:sp>
      <p:sp>
        <p:nvSpPr>
          <p:cNvPr id="161" name="Google Shape;161;p17"/>
          <p:cNvSpPr/>
          <p:nvPr/>
        </p:nvSpPr>
        <p:spPr>
          <a:xfrm>
            <a:off x="11676623" y="2509839"/>
            <a:ext cx="5827362" cy="5913602"/>
          </a:xfrm>
          <a:custGeom>
            <a:rect b="b" l="l" r="r" t="t"/>
            <a:pathLst>
              <a:path extrusionOk="0" h="5913602" w="5827362">
                <a:moveTo>
                  <a:pt x="0" y="0"/>
                </a:moveTo>
                <a:lnTo>
                  <a:pt x="5827362" y="0"/>
                </a:lnTo>
                <a:lnTo>
                  <a:pt x="5827362" y="5913602"/>
                </a:lnTo>
                <a:lnTo>
                  <a:pt x="0" y="591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17"/>
          <p:cNvSpPr/>
          <p:nvPr/>
        </p:nvSpPr>
        <p:spPr>
          <a:xfrm>
            <a:off x="11676623" y="3174761"/>
            <a:ext cx="2261988" cy="1758695"/>
          </a:xfrm>
          <a:custGeom>
            <a:rect b="b" l="l" r="r" t="t"/>
            <a:pathLst>
              <a:path extrusionOk="0" h="1758695" w="2261988">
                <a:moveTo>
                  <a:pt x="0" y="0"/>
                </a:moveTo>
                <a:lnTo>
                  <a:pt x="2261988" y="0"/>
                </a:lnTo>
                <a:lnTo>
                  <a:pt x="2261988" y="1758695"/>
                </a:lnTo>
                <a:lnTo>
                  <a:pt x="0" y="1758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7"/>
          <p:cNvSpPr/>
          <p:nvPr/>
        </p:nvSpPr>
        <p:spPr>
          <a:xfrm rot="-5400000">
            <a:off x="11349440" y="8603935"/>
            <a:ext cx="654365" cy="654365"/>
          </a:xfrm>
          <a:custGeom>
            <a:rect b="b" l="l" r="r" t="t"/>
            <a:pathLst>
              <a:path extrusionOk="0" h="654365" w="654365">
                <a:moveTo>
                  <a:pt x="0" y="0"/>
                </a:moveTo>
                <a:lnTo>
                  <a:pt x="654366" y="0"/>
                </a:lnTo>
                <a:lnTo>
                  <a:pt x="654366" y="654365"/>
                </a:lnTo>
                <a:lnTo>
                  <a:pt x="0" y="654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7"/>
          <p:cNvSpPr/>
          <p:nvPr/>
        </p:nvSpPr>
        <p:spPr>
          <a:xfrm>
            <a:off x="15562536" y="1028700"/>
            <a:ext cx="673897" cy="673897"/>
          </a:xfrm>
          <a:custGeom>
            <a:rect b="b" l="l" r="r" t="t"/>
            <a:pathLst>
              <a:path extrusionOk="0" h="673897" w="673897">
                <a:moveTo>
                  <a:pt x="0" y="0"/>
                </a:moveTo>
                <a:lnTo>
                  <a:pt x="673897" y="0"/>
                </a:lnTo>
                <a:lnTo>
                  <a:pt x="673897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7"/>
          <p:cNvSpPr txBox="1"/>
          <p:nvPr/>
        </p:nvSpPr>
        <p:spPr>
          <a:xfrm>
            <a:off x="1482567" y="1639500"/>
            <a:ext cx="109449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FFB500"/>
                </a:solidFill>
                <a:latin typeface="Bebas Neue"/>
                <a:ea typeface="Bebas Neue"/>
                <a:cs typeface="Bebas Neue"/>
                <a:sym typeface="Bebas Neue"/>
              </a:rPr>
              <a:t>MODEL DESCRIPTION: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1482575" y="3429000"/>
            <a:ext cx="90990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LINEAR &amp; POLYNOMIAL  MODEL USE: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-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ARGENTINA’S (ARS - PESO)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-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CHINA’S (CNY - YUAN)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-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UK’S (GBP - POUND)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-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NIGERIA’S (NGN - NAIRA)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COMPARED TO THE US DOLLAR EXCHANGE RATE.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 rot="10800000">
            <a:off x="-34890" y="-1143462"/>
            <a:ext cx="7520469" cy="5245527"/>
          </a:xfrm>
          <a:custGeom>
            <a:rect b="b" l="l" r="r" t="t"/>
            <a:pathLst>
              <a:path extrusionOk="0" h="5245527" w="7520469">
                <a:moveTo>
                  <a:pt x="7520469" y="5245527"/>
                </a:moveTo>
                <a:lnTo>
                  <a:pt x="0" y="5245527"/>
                </a:lnTo>
                <a:lnTo>
                  <a:pt x="0" y="0"/>
                </a:lnTo>
                <a:lnTo>
                  <a:pt x="7520469" y="0"/>
                </a:lnTo>
                <a:lnTo>
                  <a:pt x="7520469" y="524552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8"/>
          <p:cNvSpPr/>
          <p:nvPr/>
        </p:nvSpPr>
        <p:spPr>
          <a:xfrm rot="10800000">
            <a:off x="8743705" y="8320918"/>
            <a:ext cx="9549320" cy="1966076"/>
          </a:xfrm>
          <a:custGeom>
            <a:rect b="b" l="l" r="r" t="t"/>
            <a:pathLst>
              <a:path extrusionOk="0" h="5349868" w="10379696">
                <a:moveTo>
                  <a:pt x="10379696" y="5349868"/>
                </a:moveTo>
                <a:lnTo>
                  <a:pt x="0" y="5349868"/>
                </a:lnTo>
                <a:lnTo>
                  <a:pt x="0" y="0"/>
                </a:lnTo>
                <a:lnTo>
                  <a:pt x="10379696" y="0"/>
                </a:lnTo>
                <a:lnTo>
                  <a:pt x="10379696" y="534986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18"/>
          <p:cNvSpPr/>
          <p:nvPr/>
        </p:nvSpPr>
        <p:spPr>
          <a:xfrm>
            <a:off x="11617581" y="3428169"/>
            <a:ext cx="673897" cy="673897"/>
          </a:xfrm>
          <a:custGeom>
            <a:rect b="b" l="l" r="r" t="t"/>
            <a:pathLst>
              <a:path extrusionOk="0" h="673897" w="673897">
                <a:moveTo>
                  <a:pt x="0" y="0"/>
                </a:moveTo>
                <a:lnTo>
                  <a:pt x="673897" y="0"/>
                </a:lnTo>
                <a:lnTo>
                  <a:pt x="673897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8"/>
          <p:cNvSpPr/>
          <p:nvPr/>
        </p:nvSpPr>
        <p:spPr>
          <a:xfrm rot="-5400000">
            <a:off x="16604935" y="2438752"/>
            <a:ext cx="654365" cy="654365"/>
          </a:xfrm>
          <a:custGeom>
            <a:rect b="b" l="l" r="r" t="t"/>
            <a:pathLst>
              <a:path extrusionOk="0" h="654365" w="654365">
                <a:moveTo>
                  <a:pt x="0" y="0"/>
                </a:moveTo>
                <a:lnTo>
                  <a:pt x="654365" y="0"/>
                </a:lnTo>
                <a:lnTo>
                  <a:pt x="654365" y="654366"/>
                </a:lnTo>
                <a:lnTo>
                  <a:pt x="0" y="654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18"/>
          <p:cNvSpPr txBox="1"/>
          <p:nvPr/>
        </p:nvSpPr>
        <p:spPr>
          <a:xfrm>
            <a:off x="2721325" y="559856"/>
            <a:ext cx="13491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6B66C5"/>
                </a:solidFill>
                <a:latin typeface="Bebas Neue"/>
                <a:ea typeface="Bebas Neue"/>
                <a:cs typeface="Bebas Neue"/>
                <a:sym typeface="Bebas Neue"/>
              </a:rPr>
              <a:t>PREDICTING ARGENTINA</a:t>
            </a: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4888" y="2583912"/>
            <a:ext cx="8889449" cy="38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9849" y="2583900"/>
            <a:ext cx="8889449" cy="36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92312" y="6921690"/>
            <a:ext cx="9549326" cy="266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 rot="10800000">
            <a:off x="-34890" y="-1143462"/>
            <a:ext cx="7520469" cy="5245527"/>
          </a:xfrm>
          <a:custGeom>
            <a:rect b="b" l="l" r="r" t="t"/>
            <a:pathLst>
              <a:path extrusionOk="0" h="5245527" w="7520469">
                <a:moveTo>
                  <a:pt x="7520469" y="5245527"/>
                </a:moveTo>
                <a:lnTo>
                  <a:pt x="0" y="5245527"/>
                </a:lnTo>
                <a:lnTo>
                  <a:pt x="0" y="0"/>
                </a:lnTo>
                <a:lnTo>
                  <a:pt x="7520469" y="0"/>
                </a:lnTo>
                <a:lnTo>
                  <a:pt x="7520469" y="524552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9"/>
          <p:cNvSpPr/>
          <p:nvPr/>
        </p:nvSpPr>
        <p:spPr>
          <a:xfrm rot="10800000">
            <a:off x="8743705" y="8320918"/>
            <a:ext cx="9549320" cy="1966076"/>
          </a:xfrm>
          <a:custGeom>
            <a:rect b="b" l="l" r="r" t="t"/>
            <a:pathLst>
              <a:path extrusionOk="0" h="5349868" w="10379696">
                <a:moveTo>
                  <a:pt x="10379696" y="5349868"/>
                </a:moveTo>
                <a:lnTo>
                  <a:pt x="0" y="5349868"/>
                </a:lnTo>
                <a:lnTo>
                  <a:pt x="0" y="0"/>
                </a:lnTo>
                <a:lnTo>
                  <a:pt x="10379696" y="0"/>
                </a:lnTo>
                <a:lnTo>
                  <a:pt x="10379696" y="534986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19"/>
          <p:cNvSpPr txBox="1"/>
          <p:nvPr/>
        </p:nvSpPr>
        <p:spPr>
          <a:xfrm>
            <a:off x="2751525" y="454131"/>
            <a:ext cx="13491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6B66C5"/>
                </a:solidFill>
                <a:latin typeface="Bebas Neue"/>
                <a:ea typeface="Bebas Neue"/>
                <a:cs typeface="Bebas Neue"/>
                <a:sym typeface="Bebas Neue"/>
              </a:rPr>
              <a:t>PREDICTING ARGENTINA</a:t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00" y="2102549"/>
            <a:ext cx="11479579" cy="5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300" y="7075900"/>
            <a:ext cx="9024685" cy="13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56450" y="6456775"/>
            <a:ext cx="7520476" cy="177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92450" y="8076024"/>
            <a:ext cx="68484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48B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0"/>
          <p:cNvGrpSpPr/>
          <p:nvPr/>
        </p:nvGrpSpPr>
        <p:grpSpPr>
          <a:xfrm rot="-486026">
            <a:off x="439235" y="1692516"/>
            <a:ext cx="17530528" cy="6600124"/>
            <a:chOff x="0" y="-47625"/>
            <a:chExt cx="5393461" cy="2002855"/>
          </a:xfrm>
        </p:grpSpPr>
        <p:sp>
          <p:nvSpPr>
            <p:cNvPr id="195" name="Google Shape;195;p20"/>
            <p:cNvSpPr/>
            <p:nvPr/>
          </p:nvSpPr>
          <p:spPr>
            <a:xfrm>
              <a:off x="0" y="0"/>
              <a:ext cx="5393461" cy="1955230"/>
            </a:xfrm>
            <a:custGeom>
              <a:rect b="b" l="l" r="r" t="t"/>
              <a:pathLst>
                <a:path extrusionOk="0"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3"/>
              </a:srgbClr>
            </a:solidFill>
            <a:ln>
              <a:noFill/>
            </a:ln>
          </p:spPr>
        </p:sp>
        <p:sp>
          <p:nvSpPr>
            <p:cNvPr id="196" name="Google Shape;196;p20"/>
            <p:cNvSpPr txBox="1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0"/>
          <p:cNvSpPr/>
          <p:nvPr/>
        </p:nvSpPr>
        <p:spPr>
          <a:xfrm flipH="1" rot="10800000">
            <a:off x="14454572" y="34585"/>
            <a:ext cx="3842488" cy="7272114"/>
          </a:xfrm>
          <a:custGeom>
            <a:rect b="b" l="l" r="r" t="t"/>
            <a:pathLst>
              <a:path extrusionOk="0" h="9323223" w="5609472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20"/>
          <p:cNvSpPr/>
          <p:nvPr/>
        </p:nvSpPr>
        <p:spPr>
          <a:xfrm rot="5400000">
            <a:off x="1465783" y="5290461"/>
            <a:ext cx="3507455" cy="6370632"/>
          </a:xfrm>
          <a:custGeom>
            <a:rect b="b" l="l" r="r" t="t"/>
            <a:pathLst>
              <a:path extrusionOk="0" h="6981515" w="420054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0"/>
          <p:cNvSpPr/>
          <p:nvPr/>
        </p:nvSpPr>
        <p:spPr>
          <a:xfrm>
            <a:off x="12972679" y="5381401"/>
            <a:ext cx="5315321" cy="4670838"/>
          </a:xfrm>
          <a:custGeom>
            <a:rect b="b" l="l" r="r" t="t"/>
            <a:pathLst>
              <a:path extrusionOk="0" h="4670838" w="5315321">
                <a:moveTo>
                  <a:pt x="0" y="0"/>
                </a:moveTo>
                <a:lnTo>
                  <a:pt x="5315321" y="0"/>
                </a:lnTo>
                <a:lnTo>
                  <a:pt x="5315321" y="4670838"/>
                </a:lnTo>
                <a:lnTo>
                  <a:pt x="0" y="4670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0"/>
          <p:cNvSpPr/>
          <p:nvPr/>
        </p:nvSpPr>
        <p:spPr>
          <a:xfrm>
            <a:off x="-1" y="372975"/>
            <a:ext cx="3960984" cy="3889846"/>
          </a:xfrm>
          <a:custGeom>
            <a:rect b="b" l="l" r="r" t="t"/>
            <a:pathLst>
              <a:path extrusionOk="0" h="4420279" w="4282145">
                <a:moveTo>
                  <a:pt x="0" y="0"/>
                </a:moveTo>
                <a:lnTo>
                  <a:pt x="4282145" y="0"/>
                </a:lnTo>
                <a:lnTo>
                  <a:pt x="4282145" y="4420278"/>
                </a:lnTo>
                <a:lnTo>
                  <a:pt x="0" y="442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0"/>
          <p:cNvSpPr txBox="1"/>
          <p:nvPr/>
        </p:nvSpPr>
        <p:spPr>
          <a:xfrm>
            <a:off x="6795853" y="7371836"/>
            <a:ext cx="4696295" cy="547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6B66C5"/>
                </a:solidFill>
                <a:latin typeface="Montserrat"/>
                <a:ea typeface="Montserrat"/>
                <a:cs typeface="Montserrat"/>
                <a:sym typeface="Montserrat"/>
              </a:rPr>
              <a:t>@reallygreatsite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2820997" y="490518"/>
            <a:ext cx="137988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PREDICTING CHINA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802" y="2422214"/>
            <a:ext cx="8614400" cy="37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0527" y="7164749"/>
            <a:ext cx="9667951" cy="26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47900" y="2476063"/>
            <a:ext cx="8614400" cy="366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48B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 flipH="1" rot="10800000">
            <a:off x="14454572" y="34585"/>
            <a:ext cx="3842488" cy="7272114"/>
          </a:xfrm>
          <a:custGeom>
            <a:rect b="b" l="l" r="r" t="t"/>
            <a:pathLst>
              <a:path extrusionOk="0" h="9323223" w="5609472">
                <a:moveTo>
                  <a:pt x="0" y="9323223"/>
                </a:moveTo>
                <a:lnTo>
                  <a:pt x="5609472" y="9323223"/>
                </a:lnTo>
                <a:lnTo>
                  <a:pt x="5609472" y="0"/>
                </a:lnTo>
                <a:lnTo>
                  <a:pt x="0" y="0"/>
                </a:lnTo>
                <a:lnTo>
                  <a:pt x="0" y="932322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1"/>
          <p:cNvSpPr/>
          <p:nvPr/>
        </p:nvSpPr>
        <p:spPr>
          <a:xfrm rot="5400000">
            <a:off x="1465783" y="5290461"/>
            <a:ext cx="3507455" cy="6370632"/>
          </a:xfrm>
          <a:custGeom>
            <a:rect b="b" l="l" r="r" t="t"/>
            <a:pathLst>
              <a:path extrusionOk="0" h="6981515" w="4200545">
                <a:moveTo>
                  <a:pt x="4200545" y="6981515"/>
                </a:moveTo>
                <a:lnTo>
                  <a:pt x="0" y="6981515"/>
                </a:lnTo>
                <a:lnTo>
                  <a:pt x="0" y="0"/>
                </a:lnTo>
                <a:lnTo>
                  <a:pt x="4200545" y="0"/>
                </a:lnTo>
                <a:lnTo>
                  <a:pt x="4200545" y="698151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21"/>
          <p:cNvSpPr/>
          <p:nvPr/>
        </p:nvSpPr>
        <p:spPr>
          <a:xfrm>
            <a:off x="12972679" y="5381401"/>
            <a:ext cx="5315321" cy="4670838"/>
          </a:xfrm>
          <a:custGeom>
            <a:rect b="b" l="l" r="r" t="t"/>
            <a:pathLst>
              <a:path extrusionOk="0" h="4670838" w="5315321">
                <a:moveTo>
                  <a:pt x="0" y="0"/>
                </a:moveTo>
                <a:lnTo>
                  <a:pt x="5315321" y="0"/>
                </a:lnTo>
                <a:lnTo>
                  <a:pt x="5315321" y="4670838"/>
                </a:lnTo>
                <a:lnTo>
                  <a:pt x="0" y="4670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21"/>
          <p:cNvSpPr/>
          <p:nvPr/>
        </p:nvSpPr>
        <p:spPr>
          <a:xfrm>
            <a:off x="-1" y="372975"/>
            <a:ext cx="3960984" cy="3889846"/>
          </a:xfrm>
          <a:custGeom>
            <a:rect b="b" l="l" r="r" t="t"/>
            <a:pathLst>
              <a:path extrusionOk="0" h="4420279" w="4282145">
                <a:moveTo>
                  <a:pt x="0" y="0"/>
                </a:moveTo>
                <a:lnTo>
                  <a:pt x="4282145" y="0"/>
                </a:lnTo>
                <a:lnTo>
                  <a:pt x="4282145" y="4420278"/>
                </a:lnTo>
                <a:lnTo>
                  <a:pt x="0" y="442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21"/>
          <p:cNvSpPr txBox="1"/>
          <p:nvPr/>
        </p:nvSpPr>
        <p:spPr>
          <a:xfrm>
            <a:off x="3591397" y="702743"/>
            <a:ext cx="137988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PREDICTING CHINA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221" y="2018854"/>
            <a:ext cx="10075559" cy="41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3000" y="7306704"/>
            <a:ext cx="8856000" cy="13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31600" y="3346475"/>
            <a:ext cx="6171649" cy="154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58725" y="7093200"/>
            <a:ext cx="68580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